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
  </p:notesMasterIdLst>
  <p:sldIdLst>
    <p:sldId id="256" r:id="rId2"/>
    <p:sldId id="266" r:id="rId3"/>
    <p:sldId id="264" r:id="rId4"/>
    <p:sldId id="265" r:id="rId5"/>
    <p:sldId id="257" r:id="rId6"/>
    <p:sldId id="259" r:id="rId7"/>
    <p:sldId id="260" r:id="rId8"/>
    <p:sldId id="258" r:id="rId9"/>
    <p:sldId id="262"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A96B11-DF03-162E-82EC-1A48B5F20F56}" v="42" dt="2026-06-30T18:14:53.26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275" autoAdjust="0"/>
  </p:normalViewPr>
  <p:slideViewPr>
    <p:cSldViewPr snapToGrid="0">
      <p:cViewPr varScale="1">
        <p:scale>
          <a:sx n="75" d="100"/>
          <a:sy n="75" d="100"/>
        </p:scale>
        <p:origin x="19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pper, Kara B" userId="S::kara.pepper@providence.org::d58225a1-5777-46b7-88f2-e3c7a2ab7f67" providerId="AD" clId="Web-{AAA96B11-DF03-162E-82EC-1A48B5F20F56}"/>
    <pc:docChg chg="modSld">
      <pc:chgData name="Pepper, Kara B" userId="S::kara.pepper@providence.org::d58225a1-5777-46b7-88f2-e3c7a2ab7f67" providerId="AD" clId="Web-{AAA96B11-DF03-162E-82EC-1A48B5F20F56}" dt="2026-06-30T18:14:53.266" v="41" actId="20577"/>
      <pc:docMkLst>
        <pc:docMk/>
      </pc:docMkLst>
      <pc:sldChg chg="modSp">
        <pc:chgData name="Pepper, Kara B" userId="S::kara.pepper@providence.org::d58225a1-5777-46b7-88f2-e3c7a2ab7f67" providerId="AD" clId="Web-{AAA96B11-DF03-162E-82EC-1A48B5F20F56}" dt="2026-06-30T18:12:07.875" v="4" actId="20577"/>
        <pc:sldMkLst>
          <pc:docMk/>
          <pc:sldMk cId="3193580970" sldId="256"/>
        </pc:sldMkLst>
        <pc:spChg chg="mod">
          <ac:chgData name="Pepper, Kara B" userId="S::kara.pepper@providence.org::d58225a1-5777-46b7-88f2-e3c7a2ab7f67" providerId="AD" clId="Web-{AAA96B11-DF03-162E-82EC-1A48B5F20F56}" dt="2026-06-30T18:12:07.875" v="4" actId="20577"/>
          <ac:spMkLst>
            <pc:docMk/>
            <pc:sldMk cId="3193580970" sldId="256"/>
            <ac:spMk id="3" creationId="{D9462A73-BDC5-776F-B0DC-3CABA7A65F71}"/>
          </ac:spMkLst>
        </pc:spChg>
      </pc:sldChg>
      <pc:sldChg chg="modSp">
        <pc:chgData name="Pepper, Kara B" userId="S::kara.pepper@providence.org::d58225a1-5777-46b7-88f2-e3c7a2ab7f67" providerId="AD" clId="Web-{AAA96B11-DF03-162E-82EC-1A48B5F20F56}" dt="2026-06-30T18:12:26.547" v="5" actId="20577"/>
        <pc:sldMkLst>
          <pc:docMk/>
          <pc:sldMk cId="977977003" sldId="257"/>
        </pc:sldMkLst>
        <pc:spChg chg="mod">
          <ac:chgData name="Pepper, Kara B" userId="S::kara.pepper@providence.org::d58225a1-5777-46b7-88f2-e3c7a2ab7f67" providerId="AD" clId="Web-{AAA96B11-DF03-162E-82EC-1A48B5F20F56}" dt="2026-06-30T18:12:26.547" v="5" actId="20577"/>
          <ac:spMkLst>
            <pc:docMk/>
            <pc:sldMk cId="977977003" sldId="257"/>
            <ac:spMk id="3" creationId="{FE73A3C3-EC7A-73D8-0DA2-FF0B64ADFD8C}"/>
          </ac:spMkLst>
        </pc:spChg>
      </pc:sldChg>
      <pc:sldChg chg="modSp">
        <pc:chgData name="Pepper, Kara B" userId="S::kara.pepper@providence.org::d58225a1-5777-46b7-88f2-e3c7a2ab7f67" providerId="AD" clId="Web-{AAA96B11-DF03-162E-82EC-1A48B5F20F56}" dt="2026-06-30T18:13:50.188" v="14" actId="20577"/>
        <pc:sldMkLst>
          <pc:docMk/>
          <pc:sldMk cId="1602690911" sldId="260"/>
        </pc:sldMkLst>
        <pc:spChg chg="mod">
          <ac:chgData name="Pepper, Kara B" userId="S::kara.pepper@providence.org::d58225a1-5777-46b7-88f2-e3c7a2ab7f67" providerId="AD" clId="Web-{AAA96B11-DF03-162E-82EC-1A48B5F20F56}" dt="2026-06-30T18:13:50.188" v="14" actId="20577"/>
          <ac:spMkLst>
            <pc:docMk/>
            <pc:sldMk cId="1602690911" sldId="260"/>
            <ac:spMk id="3" creationId="{A966CF68-C8E8-4969-711D-A917B530912C}"/>
          </ac:spMkLst>
        </pc:spChg>
      </pc:sldChg>
      <pc:sldChg chg="modSp">
        <pc:chgData name="Pepper, Kara B" userId="S::kara.pepper@providence.org::d58225a1-5777-46b7-88f2-e3c7a2ab7f67" providerId="AD" clId="Web-{AAA96B11-DF03-162E-82EC-1A48B5F20F56}" dt="2026-06-30T18:14:53.266" v="41" actId="20577"/>
        <pc:sldMkLst>
          <pc:docMk/>
          <pc:sldMk cId="3333158662" sldId="261"/>
        </pc:sldMkLst>
        <pc:spChg chg="mod">
          <ac:chgData name="Pepper, Kara B" userId="S::kara.pepper@providence.org::d58225a1-5777-46b7-88f2-e3c7a2ab7f67" providerId="AD" clId="Web-{AAA96B11-DF03-162E-82EC-1A48B5F20F56}" dt="2026-06-30T18:14:53.266" v="41" actId="20577"/>
          <ac:spMkLst>
            <pc:docMk/>
            <pc:sldMk cId="3333158662" sldId="261"/>
            <ac:spMk id="3" creationId="{70AE6173-E0E0-858D-70E3-E08763E91AB5}"/>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8BD383-53F0-460B-92BB-B276D6B92A55}" type="datetimeFigureOut">
              <a:rPr lang="en-US" smtClean="0"/>
              <a:t>6/30/2026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D2A0A5A-10CB-406B-BF13-FA31F232288A}" type="slidenum">
              <a:rPr lang="en-US" smtClean="0"/>
              <a:t>‹#›</a:t>
            </a:fld>
            <a:endParaRPr lang="en-US"/>
          </a:p>
        </p:txBody>
      </p:sp>
    </p:spTree>
    <p:extLst>
      <p:ext uri="{BB962C8B-B14F-4D97-AF65-F5344CB8AC3E}">
        <p14:creationId xmlns:p14="http://schemas.microsoft.com/office/powerpoint/2010/main" val="42210461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NICU parents know that our staff cares about their children</a:t>
            </a:r>
          </a:p>
        </p:txBody>
      </p:sp>
      <p:sp>
        <p:nvSpPr>
          <p:cNvPr id="4" name="Slide Number Placeholder 3"/>
          <p:cNvSpPr>
            <a:spLocks noGrp="1"/>
          </p:cNvSpPr>
          <p:nvPr>
            <p:ph type="sldNum" sz="quarter" idx="5"/>
          </p:nvPr>
        </p:nvSpPr>
        <p:spPr/>
        <p:txBody>
          <a:bodyPr/>
          <a:lstStyle/>
          <a:p>
            <a:fld id="{CD2A0A5A-10CB-406B-BF13-FA31F232288A}" type="slidenum">
              <a:rPr lang="en-US" smtClean="0"/>
              <a:t>2</a:t>
            </a:fld>
            <a:endParaRPr lang="en-US"/>
          </a:p>
        </p:txBody>
      </p:sp>
    </p:spTree>
    <p:extLst>
      <p:ext uri="{BB962C8B-B14F-4D97-AF65-F5344CB8AC3E}">
        <p14:creationId xmlns:p14="http://schemas.microsoft.com/office/powerpoint/2010/main" val="99154641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isn’t just moms – dads experience these traumas too</a:t>
            </a:r>
          </a:p>
          <a:p>
            <a:endParaRPr lang="en-US" dirty="0"/>
          </a:p>
          <a:p>
            <a:r>
              <a:rPr lang="en-US" dirty="0"/>
              <a:t>Even if you interact perfectly – trauma may still override all your best efforts, but to provide best care possible, we need to be aware of this impact </a:t>
            </a:r>
          </a:p>
          <a:p>
            <a:endParaRPr lang="en-US" dirty="0"/>
          </a:p>
          <a:p>
            <a:endParaRPr lang="en-US" dirty="0"/>
          </a:p>
          <a:p>
            <a:r>
              <a:rPr lang="en-US" dirty="0"/>
              <a:t>	</a:t>
            </a:r>
          </a:p>
        </p:txBody>
      </p:sp>
      <p:sp>
        <p:nvSpPr>
          <p:cNvPr id="4" name="Slide Number Placeholder 3"/>
          <p:cNvSpPr>
            <a:spLocks noGrp="1"/>
          </p:cNvSpPr>
          <p:nvPr>
            <p:ph type="sldNum" sz="quarter" idx="5"/>
          </p:nvPr>
        </p:nvSpPr>
        <p:spPr/>
        <p:txBody>
          <a:bodyPr/>
          <a:lstStyle/>
          <a:p>
            <a:fld id="{CD2A0A5A-10CB-406B-BF13-FA31F232288A}" type="slidenum">
              <a:rPr lang="en-US" smtClean="0"/>
              <a:t>3</a:t>
            </a:fld>
            <a:endParaRPr lang="en-US"/>
          </a:p>
        </p:txBody>
      </p:sp>
    </p:spTree>
    <p:extLst>
      <p:ext uri="{BB962C8B-B14F-4D97-AF65-F5344CB8AC3E}">
        <p14:creationId xmlns:p14="http://schemas.microsoft.com/office/powerpoint/2010/main" val="173391032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Trauma responses can appear offensive to you, the caregiver, however it is important to try not to take it personally and react calmly (of course while maintaining safety if the family is combative).   Even the most cooperative family can have a bad day and it is important to step back and recognize that this is because of trauma. </a:t>
            </a:r>
          </a:p>
          <a:p>
            <a:endParaRPr lang="en-US" dirty="0"/>
          </a:p>
          <a:p>
            <a:r>
              <a:rPr lang="en-US" dirty="0"/>
              <a:t>Almost all our families have trauma, the “perfect” patients are often fawning. </a:t>
            </a:r>
          </a:p>
          <a:p>
            <a:endParaRPr lang="en-US" dirty="0"/>
          </a:p>
          <a:p>
            <a:r>
              <a:rPr lang="en-US" dirty="0"/>
              <a:t>Fight- you might become defensive and attack in order to protect yourself from being attacked. It could look like verbally attacking and blaming someone</a:t>
            </a:r>
          </a:p>
          <a:p>
            <a:r>
              <a:rPr lang="en-US" dirty="0"/>
              <a:t>Flight- you might get up and leave the situation or emotionally check out or dissociate. You are physically or mentally getting out of there</a:t>
            </a:r>
          </a:p>
          <a:p>
            <a:r>
              <a:rPr lang="en-US" dirty="0"/>
              <a:t>Freeze- you might stop responding and disengage with the event or conversation. You might move into numbing behaviors or simply pretend everything is fine</a:t>
            </a:r>
          </a:p>
          <a:p>
            <a:r>
              <a:rPr lang="en-US" dirty="0"/>
              <a:t>Fawn- you might people please in order to deescalate the situation. You might deny your thoughts, feelings, and needs to appease others and keep the peace</a:t>
            </a:r>
          </a:p>
        </p:txBody>
      </p:sp>
      <p:sp>
        <p:nvSpPr>
          <p:cNvPr id="4" name="Slide Number Placeholder 3"/>
          <p:cNvSpPr>
            <a:spLocks noGrp="1"/>
          </p:cNvSpPr>
          <p:nvPr>
            <p:ph type="sldNum" sz="quarter" idx="5"/>
          </p:nvPr>
        </p:nvSpPr>
        <p:spPr/>
        <p:txBody>
          <a:bodyPr/>
          <a:lstStyle/>
          <a:p>
            <a:fld id="{CD2A0A5A-10CB-406B-BF13-FA31F232288A}" type="slidenum">
              <a:rPr lang="en-US" smtClean="0"/>
              <a:t>4</a:t>
            </a:fld>
            <a:endParaRPr lang="en-US"/>
          </a:p>
        </p:txBody>
      </p:sp>
    </p:spTree>
    <p:extLst>
      <p:ext uri="{BB962C8B-B14F-4D97-AF65-F5344CB8AC3E}">
        <p14:creationId xmlns:p14="http://schemas.microsoft.com/office/powerpoint/2010/main" val="25110890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We care about outcomes, both emotional and physical, for these babies.</a:t>
            </a:r>
          </a:p>
          <a:p>
            <a:r>
              <a:rPr lang="en-US"/>
              <a:t>The mother’s outcomes are directly related to those of the baby.</a:t>
            </a:r>
          </a:p>
          <a:p>
            <a:r>
              <a:rPr lang="en-US"/>
              <a:t>Unhealed or unrecognized trauma can negatively impact parent’s relationship with the child, which will impact the attention given to the child, which means that medical needs and emotional bonding problems are not as quickly identified</a:t>
            </a:r>
          </a:p>
          <a:p>
            <a:r>
              <a:rPr lang="en-US"/>
              <a:t>We are already disrupting normative bonding by nature of NICU, so we have to be careful</a:t>
            </a:r>
          </a:p>
        </p:txBody>
      </p:sp>
      <p:sp>
        <p:nvSpPr>
          <p:cNvPr id="4" name="Slide Number Placeholder 3"/>
          <p:cNvSpPr>
            <a:spLocks noGrp="1"/>
          </p:cNvSpPr>
          <p:nvPr>
            <p:ph type="sldNum" sz="quarter" idx="5"/>
          </p:nvPr>
        </p:nvSpPr>
        <p:spPr/>
        <p:txBody>
          <a:bodyPr/>
          <a:lstStyle/>
          <a:p>
            <a:fld id="{CD2A0A5A-10CB-406B-BF13-FA31F232288A}" type="slidenum">
              <a:rPr lang="en-US" smtClean="0"/>
              <a:t>5</a:t>
            </a:fld>
            <a:endParaRPr lang="en-US"/>
          </a:p>
        </p:txBody>
      </p:sp>
    </p:spTree>
    <p:extLst>
      <p:ext uri="{BB962C8B-B14F-4D97-AF65-F5344CB8AC3E}">
        <p14:creationId xmlns:p14="http://schemas.microsoft.com/office/powerpoint/2010/main" val="42544600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a:t>We have had patients tell us in counseling that it took a while for them to realize they could hold or even touch their baby – these were patients with no medical contraindications and the parents should have been holding/ feeding but were scared/ uninformed</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Binder- </a:t>
            </a:r>
            <a:r>
              <a:rPr lang="en-US" err="1"/>
              <a:t>Childlife</a:t>
            </a:r>
            <a:r>
              <a:rPr lang="en-US"/>
              <a:t> or counseling can review the binder with a patient if you notice they may need additional support, but verbal instruction will still be necessary and the most impactful</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Even just asking is important – we know you can ‘t remember every name but the act of asking builds trust and rapport that is important for the family to feel like you are on their team</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You will have bias – that’s normal – these categories historically include parents who may give us cause to worry however there are parents who do not fall in these “high risk” categories who also need help</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Educate everyone equitably  - ask questions, have parents “teach back” information, rather than if they do or do not know something</a:t>
            </a:r>
          </a:p>
          <a:p>
            <a:pPr marL="171450" indent="-171450">
              <a:buFont typeface="Arial" panose="020B0604020202020204" pitchFamily="34" charset="0"/>
              <a:buChar char="•"/>
            </a:pPr>
            <a:endParaRPr lang="en-US"/>
          </a:p>
          <a:p>
            <a:pPr marL="171450" indent="-171450">
              <a:buFont typeface="Arial" panose="020B0604020202020204" pitchFamily="34" charset="0"/>
              <a:buChar char="•"/>
            </a:pPr>
            <a:r>
              <a:rPr lang="en-US"/>
              <a:t>We understand that we are asking for more of your time/ patience and energy, but these interactions will impact outcomes for these infants in what we may consider high risk situations. </a:t>
            </a:r>
          </a:p>
        </p:txBody>
      </p:sp>
      <p:sp>
        <p:nvSpPr>
          <p:cNvPr id="4" name="Slide Number Placeholder 3"/>
          <p:cNvSpPr>
            <a:spLocks noGrp="1"/>
          </p:cNvSpPr>
          <p:nvPr>
            <p:ph type="sldNum" sz="quarter" idx="5"/>
          </p:nvPr>
        </p:nvSpPr>
        <p:spPr/>
        <p:txBody>
          <a:bodyPr/>
          <a:lstStyle/>
          <a:p>
            <a:fld id="{CD2A0A5A-10CB-406B-BF13-FA31F232288A}" type="slidenum">
              <a:rPr lang="en-US" smtClean="0"/>
              <a:t>6</a:t>
            </a:fld>
            <a:endParaRPr lang="en-US"/>
          </a:p>
        </p:txBody>
      </p:sp>
    </p:spTree>
    <p:extLst>
      <p:ext uri="{BB962C8B-B14F-4D97-AF65-F5344CB8AC3E}">
        <p14:creationId xmlns:p14="http://schemas.microsoft.com/office/powerpoint/2010/main" val="14674254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CD2A0A5A-10CB-406B-BF13-FA31F232288A}" type="slidenum">
              <a:rPr lang="en-US" smtClean="0"/>
              <a:t>8</a:t>
            </a:fld>
            <a:endParaRPr lang="en-US"/>
          </a:p>
        </p:txBody>
      </p:sp>
    </p:spTree>
    <p:extLst>
      <p:ext uri="{BB962C8B-B14F-4D97-AF65-F5344CB8AC3E}">
        <p14:creationId xmlns:p14="http://schemas.microsoft.com/office/powerpoint/2010/main" val="2914340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Note: YOU ARE DOING MANY OF THESE THINGS ALREADY. IT IS OFTEN SECOND NATURE TO YOU. </a:t>
            </a:r>
          </a:p>
          <a:p>
            <a:r>
              <a:rPr lang="en-US"/>
              <a:t>	However, when you slip up, get frustrated, or are not on your game, sometimes it can impact a family more than you could ever know. You never intend to cause trauma or be part of the trauma, but it can happen. If it does, repair the interaction as best you can, remember that you are human, and do better the next time a similar situation arises.</a:t>
            </a:r>
          </a:p>
        </p:txBody>
      </p:sp>
      <p:sp>
        <p:nvSpPr>
          <p:cNvPr id="4" name="Slide Number Placeholder 3"/>
          <p:cNvSpPr>
            <a:spLocks noGrp="1"/>
          </p:cNvSpPr>
          <p:nvPr>
            <p:ph type="sldNum" sz="quarter" idx="5"/>
          </p:nvPr>
        </p:nvSpPr>
        <p:spPr/>
        <p:txBody>
          <a:bodyPr/>
          <a:lstStyle/>
          <a:p>
            <a:fld id="{CD2A0A5A-10CB-406B-BF13-FA31F232288A}" type="slidenum">
              <a:rPr lang="en-US" smtClean="0"/>
              <a:t>10</a:t>
            </a:fld>
            <a:endParaRPr lang="en-US"/>
          </a:p>
        </p:txBody>
      </p:sp>
    </p:spTree>
    <p:extLst>
      <p:ext uri="{BB962C8B-B14F-4D97-AF65-F5344CB8AC3E}">
        <p14:creationId xmlns:p14="http://schemas.microsoft.com/office/powerpoint/2010/main" val="285963885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551EC055-9911-48D9-AD6A-4F3AC0E6503E}" type="datetimeFigureOut">
              <a:rPr lang="en-US" smtClean="0"/>
              <a:t>6/30/2026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7015E7-ED20-4DC3-ADFE-681186294CA7}" type="slidenum">
              <a:rPr lang="en-US" smtClean="0"/>
              <a:t>‹#›</a:t>
            </a:fld>
            <a:endParaRPr lang="en-US"/>
          </a:p>
        </p:txBody>
      </p:sp>
    </p:spTree>
    <p:extLst>
      <p:ext uri="{BB962C8B-B14F-4D97-AF65-F5344CB8AC3E}">
        <p14:creationId xmlns:p14="http://schemas.microsoft.com/office/powerpoint/2010/main" val="260463931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1EC055-9911-48D9-AD6A-4F3AC0E6503E}"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42714801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51EC055-9911-48D9-AD6A-4F3AC0E6503E}" type="datetimeFigureOut">
              <a:rPr lang="en-US" smtClean="0"/>
              <a:t>6/30/2026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3337023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1EC055-9911-48D9-AD6A-4F3AC0E6503E}" type="datetimeFigureOut">
              <a:rPr lang="en-US" smtClean="0"/>
              <a:t>6/30/2026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11687727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551EC055-9911-48D9-AD6A-4F3AC0E6503E}" type="datetimeFigureOut">
              <a:rPr lang="en-US" smtClean="0"/>
              <a:t>6/30/2026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52296160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51EC055-9911-48D9-AD6A-4F3AC0E6503E}" type="datetimeFigureOut">
              <a:rPr lang="en-US" smtClean="0"/>
              <a:t>6/30/2026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41672064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51EC055-9911-48D9-AD6A-4F3AC0E6503E}" type="datetimeFigureOut">
              <a:rPr lang="en-US" smtClean="0"/>
              <a:t>6/30/2026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29761625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51EC055-9911-48D9-AD6A-4F3AC0E6503E}" type="datetimeFigureOut">
              <a:rPr lang="en-US" smtClean="0"/>
              <a:t>6/30/2026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39544556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51EC055-9911-48D9-AD6A-4F3AC0E6503E}" type="datetimeFigureOut">
              <a:rPr lang="en-US" smtClean="0"/>
              <a:t>6/30/2026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7015E7-ED20-4DC3-ADFE-681186294CA7}" type="slidenum">
              <a:rPr lang="en-US" smtClean="0"/>
              <a:t>‹#›</a:t>
            </a:fld>
            <a:endParaRPr lang="en-US"/>
          </a:p>
        </p:txBody>
      </p:sp>
    </p:spTree>
    <p:extLst>
      <p:ext uri="{BB962C8B-B14F-4D97-AF65-F5344CB8AC3E}">
        <p14:creationId xmlns:p14="http://schemas.microsoft.com/office/powerpoint/2010/main" val="33363765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551EC055-9911-48D9-AD6A-4F3AC0E6503E}" type="datetimeFigureOut">
              <a:rPr lang="en-US" smtClean="0"/>
              <a:t>6/30/2026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7015E7-ED20-4DC3-ADFE-681186294CA7}"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929439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551EC055-9911-48D9-AD6A-4F3AC0E6503E}" type="datetimeFigureOut">
              <a:rPr lang="en-US" smtClean="0"/>
              <a:t>6/30/2026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7015E7-ED20-4DC3-ADFE-681186294CA7}"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399882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551EC055-9911-48D9-AD6A-4F3AC0E6503E}" type="datetimeFigureOut">
              <a:rPr lang="en-US" smtClean="0"/>
              <a:t>6/30/2026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7015E7-ED20-4DC3-ADFE-681186294CA7}" type="slidenum">
              <a:rPr lang="en-US" smtClean="0"/>
              <a:t>‹#›</a:t>
            </a:fld>
            <a:endParaRPr lang="en-US"/>
          </a:p>
        </p:txBody>
      </p:sp>
    </p:spTree>
    <p:extLst>
      <p:ext uri="{BB962C8B-B14F-4D97-AF65-F5344CB8AC3E}">
        <p14:creationId xmlns:p14="http://schemas.microsoft.com/office/powerpoint/2010/main" val="49293406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202339-7A4E-C62B-7213-32CA9B5EA0B3}"/>
              </a:ext>
            </a:extLst>
          </p:cNvPr>
          <p:cNvSpPr>
            <a:spLocks noGrp="1"/>
          </p:cNvSpPr>
          <p:nvPr>
            <p:ph type="ctrTitle"/>
          </p:nvPr>
        </p:nvSpPr>
        <p:spPr/>
        <p:txBody>
          <a:bodyPr>
            <a:normAutofit/>
          </a:bodyPr>
          <a:lstStyle/>
          <a:p>
            <a:r>
              <a:rPr lang="en-US"/>
              <a:t>Mitigating Trauma in the NICU</a:t>
            </a:r>
          </a:p>
        </p:txBody>
      </p:sp>
      <p:sp>
        <p:nvSpPr>
          <p:cNvPr id="3" name="Subtitle 2">
            <a:extLst>
              <a:ext uri="{FF2B5EF4-FFF2-40B4-BE49-F238E27FC236}">
                <a16:creationId xmlns:a16="http://schemas.microsoft.com/office/drawing/2014/main" id="{D9462A73-BDC5-776F-B0DC-3CABA7A65F71}"/>
              </a:ext>
            </a:extLst>
          </p:cNvPr>
          <p:cNvSpPr>
            <a:spLocks noGrp="1"/>
          </p:cNvSpPr>
          <p:nvPr>
            <p:ph type="subTitle" idx="1"/>
          </p:nvPr>
        </p:nvSpPr>
        <p:spPr/>
        <p:txBody>
          <a:bodyPr vert="horz" lIns="91440" tIns="45720" rIns="91440" bIns="45720" rtlCol="0" anchor="t">
            <a:normAutofit fontScale="92500" lnSpcReduction="20000"/>
          </a:bodyPr>
          <a:lstStyle/>
          <a:p>
            <a:r>
              <a:rPr lang="en-US"/>
              <a:t>Kara Pepper, LMFT </a:t>
            </a:r>
          </a:p>
          <a:p>
            <a:r>
              <a:rPr lang="en-US"/>
              <a:t>Sarah Dunn, LPC</a:t>
            </a:r>
          </a:p>
        </p:txBody>
      </p:sp>
    </p:spTree>
    <p:extLst>
      <p:ext uri="{BB962C8B-B14F-4D97-AF65-F5344CB8AC3E}">
        <p14:creationId xmlns:p14="http://schemas.microsoft.com/office/powerpoint/2010/main" val="319358097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AE6173-E0E0-858D-70E3-E08763E91AB5}"/>
              </a:ext>
            </a:extLst>
          </p:cNvPr>
          <p:cNvSpPr>
            <a:spLocks noGrp="1"/>
          </p:cNvSpPr>
          <p:nvPr>
            <p:ph idx="1"/>
          </p:nvPr>
        </p:nvSpPr>
        <p:spPr>
          <a:xfrm>
            <a:off x="838200" y="1409349"/>
            <a:ext cx="10515600" cy="4767613"/>
          </a:xfrm>
        </p:spPr>
        <p:txBody>
          <a:bodyPr vert="horz" lIns="91440" tIns="45720" rIns="91440" bIns="45720" rtlCol="0" anchor="t">
            <a:normAutofit/>
          </a:bodyPr>
          <a:lstStyle/>
          <a:p>
            <a:pPr marL="0" indent="0" algn="ctr">
              <a:buNone/>
            </a:pPr>
            <a:r>
              <a:rPr lang="en-US"/>
              <a:t>Months later, during therapy, incidents of “traumatic interactions with staff” are being recalled as having negatively impacted the mother’s sense of self and her abilities as a mother. </a:t>
            </a:r>
          </a:p>
          <a:p>
            <a:pPr marL="0" indent="0" algn="ctr">
              <a:buNone/>
            </a:pPr>
            <a:endParaRPr lang="en-US"/>
          </a:p>
          <a:p>
            <a:pPr marL="0" indent="0" algn="ctr">
              <a:buNone/>
            </a:pPr>
            <a:r>
              <a:rPr lang="en-US" dirty="0"/>
              <a:t>The babies we love will be going home with these parents.  We have to build up their </a:t>
            </a:r>
            <a:r>
              <a:rPr lang="en-US"/>
              <a:t>confidence as much as possible </a:t>
            </a:r>
            <a:r>
              <a:rPr lang="en-US" dirty="0"/>
              <a:t>in order to impact the child that the baby will grow up to be. </a:t>
            </a:r>
          </a:p>
          <a:p>
            <a:pPr marL="0" indent="0" algn="ctr">
              <a:buNone/>
            </a:pPr>
            <a:endParaRPr lang="en-US"/>
          </a:p>
          <a:p>
            <a:pPr marL="0" indent="0" algn="ctr">
              <a:buNone/>
            </a:pPr>
            <a:r>
              <a:rPr lang="en-US" b="1" i="1" u="sng"/>
              <a:t>In conclusion:</a:t>
            </a:r>
          </a:p>
          <a:p>
            <a:pPr marL="0" indent="0" algn="ctr">
              <a:buNone/>
            </a:pPr>
            <a:r>
              <a:rPr lang="en-US" b="1" i="1" u="sng"/>
              <a:t>Treat all parents with dignity, respect, and clarity.</a:t>
            </a:r>
          </a:p>
          <a:p>
            <a:endParaRPr lang="en-US"/>
          </a:p>
        </p:txBody>
      </p:sp>
    </p:spTree>
    <p:extLst>
      <p:ext uri="{BB962C8B-B14F-4D97-AF65-F5344CB8AC3E}">
        <p14:creationId xmlns:p14="http://schemas.microsoft.com/office/powerpoint/2010/main" val="33331586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FF2F1F-8F9F-C19B-72ED-3A8A6391CA7A}"/>
              </a:ext>
            </a:extLst>
          </p:cNvPr>
          <p:cNvSpPr>
            <a:spLocks noGrp="1"/>
          </p:cNvSpPr>
          <p:nvPr>
            <p:ph type="title"/>
          </p:nvPr>
        </p:nvSpPr>
        <p:spPr/>
        <p:txBody>
          <a:bodyPr/>
          <a:lstStyle/>
          <a:p>
            <a:pPr algn="ctr"/>
            <a:r>
              <a:rPr lang="en-US"/>
              <a:t>Quotes from Former NICU Moms</a:t>
            </a:r>
          </a:p>
        </p:txBody>
      </p:sp>
      <p:sp>
        <p:nvSpPr>
          <p:cNvPr id="3" name="Content Placeholder 2">
            <a:extLst>
              <a:ext uri="{FF2B5EF4-FFF2-40B4-BE49-F238E27FC236}">
                <a16:creationId xmlns:a16="http://schemas.microsoft.com/office/drawing/2014/main" id="{F77909EE-A774-96A2-D681-4A9EAE7C8F8D}"/>
              </a:ext>
            </a:extLst>
          </p:cNvPr>
          <p:cNvSpPr>
            <a:spLocks noGrp="1"/>
          </p:cNvSpPr>
          <p:nvPr>
            <p:ph idx="1"/>
          </p:nvPr>
        </p:nvSpPr>
        <p:spPr>
          <a:xfrm>
            <a:off x="1066800" y="2656897"/>
            <a:ext cx="10515600" cy="3102635"/>
          </a:xfrm>
        </p:spPr>
        <p:txBody>
          <a:bodyPr>
            <a:normAutofit/>
          </a:bodyPr>
          <a:lstStyle/>
          <a:p>
            <a:r>
              <a:rPr lang="en-US"/>
              <a:t>“I know when I am not here, my baby is being loved on.”</a:t>
            </a:r>
          </a:p>
          <a:p>
            <a:r>
              <a:rPr lang="en-US"/>
              <a:t>“I watch the nurses with my baby, and I know they care.”</a:t>
            </a:r>
          </a:p>
          <a:p>
            <a:r>
              <a:rPr lang="en-US"/>
              <a:t>“They always answer my questions if I’m unsure of something.”</a:t>
            </a:r>
          </a:p>
          <a:p>
            <a:r>
              <a:rPr lang="en-US"/>
              <a:t>“The nurses reacted quickly when my baby had an emergency.”</a:t>
            </a:r>
          </a:p>
          <a:p>
            <a:r>
              <a:rPr lang="en-US"/>
              <a:t>“When I left the NICU, I missed the nurses – I know they cared about us.”</a:t>
            </a:r>
          </a:p>
          <a:p>
            <a:r>
              <a:rPr lang="en-US"/>
              <a:t>“I knew my baby was getting the best care.”</a:t>
            </a:r>
          </a:p>
        </p:txBody>
      </p:sp>
    </p:spTree>
    <p:extLst>
      <p:ext uri="{BB962C8B-B14F-4D97-AF65-F5344CB8AC3E}">
        <p14:creationId xmlns:p14="http://schemas.microsoft.com/office/powerpoint/2010/main" val="8568126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8B251F-AD21-7EAE-F9D1-ECF22C79899F}"/>
              </a:ext>
            </a:extLst>
          </p:cNvPr>
          <p:cNvSpPr>
            <a:spLocks noGrp="1"/>
          </p:cNvSpPr>
          <p:nvPr>
            <p:ph type="title"/>
          </p:nvPr>
        </p:nvSpPr>
        <p:spPr/>
        <p:txBody>
          <a:bodyPr/>
          <a:lstStyle/>
          <a:p>
            <a:r>
              <a:rPr lang="en-US"/>
              <a:t>Trauma</a:t>
            </a:r>
          </a:p>
        </p:txBody>
      </p:sp>
      <p:sp>
        <p:nvSpPr>
          <p:cNvPr id="3" name="Content Placeholder 2">
            <a:extLst>
              <a:ext uri="{FF2B5EF4-FFF2-40B4-BE49-F238E27FC236}">
                <a16:creationId xmlns:a16="http://schemas.microsoft.com/office/drawing/2014/main" id="{677B2C60-1D0E-4323-993B-38913183408B}"/>
              </a:ext>
            </a:extLst>
          </p:cNvPr>
          <p:cNvSpPr>
            <a:spLocks noGrp="1"/>
          </p:cNvSpPr>
          <p:nvPr>
            <p:ph idx="1"/>
          </p:nvPr>
        </p:nvSpPr>
        <p:spPr/>
        <p:txBody>
          <a:bodyPr>
            <a:normAutofit fontScale="92500" lnSpcReduction="20000"/>
          </a:bodyPr>
          <a:lstStyle/>
          <a:p>
            <a:r>
              <a:rPr lang="en-US"/>
              <a:t>Definition: Any event or experience that overwhelms a person’s capacity to cope</a:t>
            </a:r>
          </a:p>
          <a:p>
            <a:endParaRPr lang="en-US"/>
          </a:p>
          <a:p>
            <a:r>
              <a:rPr lang="en-US"/>
              <a:t>Common traumas our NICU families face:</a:t>
            </a:r>
          </a:p>
          <a:p>
            <a:pPr lvl="1"/>
            <a:r>
              <a:rPr lang="en-US"/>
              <a:t>Traumatic birth  (unexpected c-section, long labor, ineffective epidural, injury, possibility of death for mother and/or baby)</a:t>
            </a:r>
          </a:p>
          <a:p>
            <a:pPr lvl="1"/>
            <a:r>
              <a:rPr lang="en-US"/>
              <a:t>Sick baby (prepared or not)</a:t>
            </a:r>
          </a:p>
          <a:p>
            <a:pPr lvl="1"/>
            <a:r>
              <a:rPr lang="en-US"/>
              <a:t>Lack of family support</a:t>
            </a:r>
          </a:p>
          <a:p>
            <a:pPr lvl="1"/>
            <a:r>
              <a:rPr lang="en-US"/>
              <a:t>Financial difficulty/ lack of resources</a:t>
            </a:r>
          </a:p>
          <a:p>
            <a:pPr lvl="1"/>
            <a:r>
              <a:rPr lang="en-US"/>
              <a:t>Separation from older children</a:t>
            </a:r>
          </a:p>
          <a:p>
            <a:pPr lvl="1"/>
            <a:r>
              <a:rPr lang="en-US"/>
              <a:t>Isolation</a:t>
            </a:r>
          </a:p>
          <a:p>
            <a:pPr lvl="1"/>
            <a:r>
              <a:rPr lang="en-US"/>
              <a:t>Physical environment (alarms, hospital smells, seeing other sick babies, wires/ monitors everywhere)</a:t>
            </a:r>
          </a:p>
          <a:p>
            <a:pPr lvl="1"/>
            <a:r>
              <a:rPr lang="en-US"/>
              <a:t>Interactions with staff</a:t>
            </a:r>
          </a:p>
          <a:p>
            <a:endParaRPr lang="en-US"/>
          </a:p>
          <a:p>
            <a:pPr marL="0" indent="0">
              <a:buNone/>
            </a:pPr>
            <a:r>
              <a:rPr lang="en-US"/>
              <a:t>The only part of a NICU trauma we can control is our interaction with the family.</a:t>
            </a:r>
          </a:p>
        </p:txBody>
      </p:sp>
    </p:spTree>
    <p:extLst>
      <p:ext uri="{BB962C8B-B14F-4D97-AF65-F5344CB8AC3E}">
        <p14:creationId xmlns:p14="http://schemas.microsoft.com/office/powerpoint/2010/main" val="3297685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5669B-C557-3EEC-AF23-D32CB5E652C1}"/>
              </a:ext>
            </a:extLst>
          </p:cNvPr>
          <p:cNvSpPr>
            <a:spLocks noGrp="1"/>
          </p:cNvSpPr>
          <p:nvPr>
            <p:ph type="title"/>
          </p:nvPr>
        </p:nvSpPr>
        <p:spPr/>
        <p:txBody>
          <a:bodyPr/>
          <a:lstStyle/>
          <a:p>
            <a:pPr algn="ctr"/>
            <a:r>
              <a:rPr lang="en-US"/>
              <a:t>The Brain’s Reaction to Trauma</a:t>
            </a:r>
          </a:p>
        </p:txBody>
      </p:sp>
      <p:sp>
        <p:nvSpPr>
          <p:cNvPr id="3" name="Content Placeholder 2">
            <a:extLst>
              <a:ext uri="{FF2B5EF4-FFF2-40B4-BE49-F238E27FC236}">
                <a16:creationId xmlns:a16="http://schemas.microsoft.com/office/drawing/2014/main" id="{1D99ECE8-5A6A-49B1-74D0-6B6BF16CBB1C}"/>
              </a:ext>
            </a:extLst>
          </p:cNvPr>
          <p:cNvSpPr>
            <a:spLocks noGrp="1"/>
          </p:cNvSpPr>
          <p:nvPr>
            <p:ph idx="1"/>
          </p:nvPr>
        </p:nvSpPr>
        <p:spPr/>
        <p:txBody>
          <a:bodyPr>
            <a:normAutofit/>
          </a:bodyPr>
          <a:lstStyle/>
          <a:p>
            <a:r>
              <a:rPr lang="en-US"/>
              <a:t>Fight – arguing, becoming visibly upset, raised voices, threatening tones/ body language, appearing to refuse to believe what they are told, anxious or angry affect, becoming defensive and refusing to listen to medical advice</a:t>
            </a:r>
          </a:p>
          <a:p>
            <a:r>
              <a:rPr lang="en-US"/>
              <a:t>Flight – not coming to the floor, avoiding contact with the baby, avoiding contact with providers, not making eye contact, anxious affect, avoiding things that they might do incorrectly</a:t>
            </a:r>
          </a:p>
          <a:p>
            <a:r>
              <a:rPr lang="en-US"/>
              <a:t>Freeze – avoiding contact with the baby, avoiding contact with providers, excessive phone scrolling rather than interacting, flat affect</a:t>
            </a:r>
          </a:p>
          <a:p>
            <a:r>
              <a:rPr lang="en-US"/>
              <a:t>Fawn – agreeing with providers without understanding the information given, not asking questions if they are confused, avoiding things that they might do incorrectly, excessive rule following, asking permission to do anything with the baby, asking an “excessive” number of questions about everything</a:t>
            </a:r>
          </a:p>
        </p:txBody>
      </p:sp>
    </p:spTree>
    <p:extLst>
      <p:ext uri="{BB962C8B-B14F-4D97-AF65-F5344CB8AC3E}">
        <p14:creationId xmlns:p14="http://schemas.microsoft.com/office/powerpoint/2010/main" val="38657508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FF6E92-FFE4-5603-21BB-71BDB905AB5B}"/>
              </a:ext>
            </a:extLst>
          </p:cNvPr>
          <p:cNvSpPr>
            <a:spLocks noGrp="1"/>
          </p:cNvSpPr>
          <p:nvPr>
            <p:ph type="title"/>
          </p:nvPr>
        </p:nvSpPr>
        <p:spPr/>
        <p:txBody>
          <a:bodyPr/>
          <a:lstStyle/>
          <a:p>
            <a:pPr algn="ctr"/>
            <a:r>
              <a:rPr lang="en-US"/>
              <a:t>Why is this important?	</a:t>
            </a:r>
          </a:p>
        </p:txBody>
      </p:sp>
      <p:sp>
        <p:nvSpPr>
          <p:cNvPr id="3" name="Content Placeholder 2">
            <a:extLst>
              <a:ext uri="{FF2B5EF4-FFF2-40B4-BE49-F238E27FC236}">
                <a16:creationId xmlns:a16="http://schemas.microsoft.com/office/drawing/2014/main" id="{FE73A3C3-EC7A-73D8-0DA2-FF0B64ADFD8C}"/>
              </a:ext>
            </a:extLst>
          </p:cNvPr>
          <p:cNvSpPr>
            <a:spLocks noGrp="1"/>
          </p:cNvSpPr>
          <p:nvPr>
            <p:ph idx="1"/>
          </p:nvPr>
        </p:nvSpPr>
        <p:spPr/>
        <p:txBody>
          <a:bodyPr vert="horz" lIns="91440" tIns="45720" rIns="91440" bIns="45720" rtlCol="0" anchor="t">
            <a:normAutofit/>
          </a:bodyPr>
          <a:lstStyle/>
          <a:p>
            <a:pPr marL="0" indent="0" algn="ctr">
              <a:buNone/>
            </a:pPr>
            <a:r>
              <a:rPr lang="en-US"/>
              <a:t>We care about babies and their outcomes;</a:t>
            </a:r>
          </a:p>
          <a:p>
            <a:pPr marL="0" indent="0" algn="ctr">
              <a:buNone/>
            </a:pPr>
            <a:r>
              <a:rPr lang="en-US"/>
              <a:t>Parents do, too!</a:t>
            </a:r>
          </a:p>
          <a:p>
            <a:pPr marL="0" indent="0" algn="ctr">
              <a:buNone/>
            </a:pPr>
            <a:endParaRPr lang="en-US"/>
          </a:p>
          <a:p>
            <a:r>
              <a:rPr lang="en-US" sz="1800">
                <a:latin typeface="ElectraLH-Regular"/>
              </a:rPr>
              <a:t>The </a:t>
            </a:r>
            <a:r>
              <a:rPr lang="en-US" sz="1800" b="0" i="0" u="none" strike="noStrike" baseline="0">
                <a:latin typeface="ElectraLH-Regular"/>
              </a:rPr>
              <a:t>maternal-infant bond is the foundation for the infant’s later attachments and forms a basis for his or her sense of himself or herself. </a:t>
            </a:r>
          </a:p>
          <a:p>
            <a:r>
              <a:rPr lang="en-US" sz="1800" b="0" i="0" u="none" strike="noStrike" baseline="0">
                <a:latin typeface="ElectraLH-Regular"/>
              </a:rPr>
              <a:t>Mothers who do not have sufficient early contact with their infants may act differently from those who do.</a:t>
            </a:r>
            <a:endParaRPr lang="en-US" sz="1800">
              <a:latin typeface="ElectraLH-Regular"/>
            </a:endParaRPr>
          </a:p>
          <a:p>
            <a:r>
              <a:rPr lang="en-US" sz="1800">
                <a:latin typeface="ElectraLH-Regular"/>
              </a:rPr>
              <a:t>NICU stay already negatively impacts bonding and contact without complications or additional trauma.  </a:t>
            </a:r>
          </a:p>
          <a:p>
            <a:r>
              <a:rPr lang="en-US" sz="1800">
                <a:latin typeface="ElectraLH-Regular"/>
              </a:rPr>
              <a:t>We must reduce additional trauma as much as possible during the NICU stay</a:t>
            </a:r>
          </a:p>
        </p:txBody>
      </p:sp>
    </p:spTree>
    <p:extLst>
      <p:ext uri="{BB962C8B-B14F-4D97-AF65-F5344CB8AC3E}">
        <p14:creationId xmlns:p14="http://schemas.microsoft.com/office/powerpoint/2010/main" val="9779770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A9CD9-B7AF-21FD-8C7F-C3FB154E1771}"/>
              </a:ext>
            </a:extLst>
          </p:cNvPr>
          <p:cNvSpPr>
            <a:spLocks noGrp="1"/>
          </p:cNvSpPr>
          <p:nvPr>
            <p:ph type="title"/>
          </p:nvPr>
        </p:nvSpPr>
        <p:spPr>
          <a:xfrm>
            <a:off x="838200" y="125733"/>
            <a:ext cx="10515600" cy="1325563"/>
          </a:xfrm>
        </p:spPr>
        <p:txBody>
          <a:bodyPr>
            <a:normAutofit fontScale="90000"/>
          </a:bodyPr>
          <a:lstStyle/>
          <a:p>
            <a:pPr algn="ctr"/>
            <a:r>
              <a:rPr lang="en-US"/>
              <a:t>How do we cause additional trauma?</a:t>
            </a:r>
          </a:p>
        </p:txBody>
      </p:sp>
      <p:sp>
        <p:nvSpPr>
          <p:cNvPr id="3" name="Content Placeholder 2">
            <a:extLst>
              <a:ext uri="{FF2B5EF4-FFF2-40B4-BE49-F238E27FC236}">
                <a16:creationId xmlns:a16="http://schemas.microsoft.com/office/drawing/2014/main" id="{5095E297-566E-5E9B-8014-BFA4998ADDAE}"/>
              </a:ext>
            </a:extLst>
          </p:cNvPr>
          <p:cNvSpPr>
            <a:spLocks noGrp="1"/>
          </p:cNvSpPr>
          <p:nvPr>
            <p:ph idx="1"/>
          </p:nvPr>
        </p:nvSpPr>
        <p:spPr>
          <a:xfrm>
            <a:off x="838200" y="1451296"/>
            <a:ext cx="10515600" cy="5134062"/>
          </a:xfrm>
        </p:spPr>
        <p:txBody>
          <a:bodyPr>
            <a:normAutofit fontScale="55000" lnSpcReduction="20000"/>
          </a:bodyPr>
          <a:lstStyle/>
          <a:p>
            <a:r>
              <a:rPr lang="en-US" sz="2200"/>
              <a:t>Assuming parents know that </a:t>
            </a:r>
            <a:r>
              <a:rPr lang="en-US" sz="2200">
                <a:highlight>
                  <a:srgbClr val="FFFF00"/>
                </a:highlight>
              </a:rPr>
              <a:t>they can hold/ touch their baby, change their diaper,  participate in care times, and view their baby on the cameras</a:t>
            </a:r>
            <a:r>
              <a:rPr lang="en-US" sz="2200"/>
              <a:t> – even if they have been told once, they need to be reminded and encouraged</a:t>
            </a:r>
          </a:p>
          <a:p>
            <a:pPr lvl="1"/>
            <a:r>
              <a:rPr lang="en-US" sz="2200"/>
              <a:t>The provided NICU binder is not enough – parents need verbal encouragement and instruction</a:t>
            </a:r>
          </a:p>
          <a:p>
            <a:pPr lvl="1"/>
            <a:r>
              <a:rPr lang="en-US" sz="2200"/>
              <a:t>Trauma (such as a traumatic birth or a suddenly very sick infant) makes it hard to hold information in your brain – they  may forget again and again</a:t>
            </a:r>
          </a:p>
          <a:p>
            <a:pPr lvl="1"/>
            <a:r>
              <a:rPr lang="en-US" sz="2200"/>
              <a:t>Wires and alarms are scary, building confidence takes time – some moms may need to be told how to touch/ hold or change a diaper with the wires on</a:t>
            </a:r>
          </a:p>
          <a:p>
            <a:pPr lvl="1"/>
            <a:r>
              <a:rPr lang="en-US" sz="2200"/>
              <a:t>Some mothers already feel like it is their fault (their body failed) that their baby is in NICU, they are terrified to touch their baby and hurt them more – these moms need encouragement, even if they seem disengaged</a:t>
            </a:r>
          </a:p>
          <a:p>
            <a:pPr marL="228600" lvl="2">
              <a:spcBef>
                <a:spcPts val="1000"/>
              </a:spcBef>
            </a:pPr>
            <a:r>
              <a:rPr lang="en-US" sz="2200"/>
              <a:t>Not engaging with parents on a personal level</a:t>
            </a:r>
          </a:p>
          <a:p>
            <a:pPr marL="685800" lvl="3">
              <a:spcBef>
                <a:spcPts val="1000"/>
              </a:spcBef>
            </a:pPr>
            <a:r>
              <a:rPr lang="en-US" sz="2200"/>
              <a:t>Not attempting to learn first names of caregivers/ who is visiting and their relationship to the baby  (Survey)</a:t>
            </a:r>
          </a:p>
          <a:p>
            <a:pPr marL="685800" lvl="3">
              <a:spcBef>
                <a:spcPts val="1000"/>
              </a:spcBef>
            </a:pPr>
            <a:r>
              <a:rPr lang="en-US" sz="2200"/>
              <a:t>Not asking about their wellbeing </a:t>
            </a:r>
          </a:p>
          <a:p>
            <a:pPr marL="685800" lvl="3">
              <a:spcBef>
                <a:spcPts val="1000"/>
              </a:spcBef>
            </a:pPr>
            <a:r>
              <a:rPr lang="en-US" sz="2200"/>
              <a:t>Assuming that parents who are not here 24/7 do not care</a:t>
            </a:r>
          </a:p>
          <a:p>
            <a:pPr marL="1143000" lvl="4">
              <a:spcBef>
                <a:spcPts val="1000"/>
              </a:spcBef>
            </a:pPr>
            <a:r>
              <a:rPr lang="en-US" sz="2200"/>
              <a:t>Economic and cultural concerns have to be taken into consideration when talking to families that do not visit as much.  You do not know what is going on at home with these families. </a:t>
            </a:r>
          </a:p>
          <a:p>
            <a:pPr marL="1143000" lvl="4">
              <a:spcBef>
                <a:spcPts val="1000"/>
              </a:spcBef>
            </a:pPr>
            <a:r>
              <a:rPr lang="en-US" sz="2200"/>
              <a:t>Parents CAN TELL when you are making this assumption because they already feel badly, and our bias is not easily hidden</a:t>
            </a:r>
          </a:p>
          <a:p>
            <a:pPr marL="685800" lvl="3">
              <a:spcBef>
                <a:spcPts val="1000"/>
              </a:spcBef>
            </a:pPr>
            <a:r>
              <a:rPr lang="en-US" sz="2200"/>
              <a:t>Assuming incompetence</a:t>
            </a:r>
          </a:p>
          <a:p>
            <a:pPr marL="1143000" lvl="4">
              <a:spcBef>
                <a:spcPts val="1000"/>
              </a:spcBef>
            </a:pPr>
            <a:r>
              <a:rPr lang="en-US" sz="2200"/>
              <a:t>Young mothers</a:t>
            </a:r>
          </a:p>
          <a:p>
            <a:pPr marL="1143000" lvl="4">
              <a:spcBef>
                <a:spcPts val="1000"/>
              </a:spcBef>
            </a:pPr>
            <a:r>
              <a:rPr lang="en-US" sz="2200" err="1"/>
              <a:t>Hx</a:t>
            </a:r>
            <a:r>
              <a:rPr lang="en-US" sz="2200"/>
              <a:t> of drug use/ mental illness</a:t>
            </a:r>
          </a:p>
          <a:p>
            <a:pPr marL="1143000" lvl="4">
              <a:spcBef>
                <a:spcPts val="1000"/>
              </a:spcBef>
            </a:pPr>
            <a:r>
              <a:rPr lang="en-US" sz="2200"/>
              <a:t>Cultural differences</a:t>
            </a:r>
          </a:p>
          <a:p>
            <a:pPr marL="1143000" lvl="4">
              <a:spcBef>
                <a:spcPts val="1000"/>
              </a:spcBef>
            </a:pPr>
            <a:r>
              <a:rPr lang="en-US" sz="2200"/>
              <a:t>Disagreement with medical decisions</a:t>
            </a:r>
          </a:p>
          <a:p>
            <a:pPr marL="0" indent="0">
              <a:buNone/>
            </a:pPr>
            <a:endParaRPr lang="en-US"/>
          </a:p>
        </p:txBody>
      </p:sp>
    </p:spTree>
    <p:extLst>
      <p:ext uri="{BB962C8B-B14F-4D97-AF65-F5344CB8AC3E}">
        <p14:creationId xmlns:p14="http://schemas.microsoft.com/office/powerpoint/2010/main" val="1383478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F08AC7-086D-FB83-4DBE-CC0B4434AE74}"/>
              </a:ext>
            </a:extLst>
          </p:cNvPr>
          <p:cNvSpPr>
            <a:spLocks noGrp="1"/>
          </p:cNvSpPr>
          <p:nvPr>
            <p:ph type="title"/>
          </p:nvPr>
        </p:nvSpPr>
        <p:spPr>
          <a:xfrm>
            <a:off x="838200" y="365125"/>
            <a:ext cx="10287000" cy="1371600"/>
          </a:xfrm>
        </p:spPr>
        <p:txBody>
          <a:bodyPr>
            <a:normAutofit fontScale="90000"/>
          </a:bodyPr>
          <a:lstStyle/>
          <a:p>
            <a:r>
              <a:rPr lang="en-US"/>
              <a:t>How do we cause additional trauma?</a:t>
            </a:r>
          </a:p>
        </p:txBody>
      </p:sp>
      <p:sp>
        <p:nvSpPr>
          <p:cNvPr id="3" name="Content Placeholder 2">
            <a:extLst>
              <a:ext uri="{FF2B5EF4-FFF2-40B4-BE49-F238E27FC236}">
                <a16:creationId xmlns:a16="http://schemas.microsoft.com/office/drawing/2014/main" id="{A966CF68-C8E8-4969-711D-A917B530912C}"/>
              </a:ext>
            </a:extLst>
          </p:cNvPr>
          <p:cNvSpPr>
            <a:spLocks noGrp="1"/>
          </p:cNvSpPr>
          <p:nvPr>
            <p:ph idx="1"/>
          </p:nvPr>
        </p:nvSpPr>
        <p:spPr>
          <a:xfrm>
            <a:off x="838200" y="1350628"/>
            <a:ext cx="10515600" cy="5142247"/>
          </a:xfrm>
        </p:spPr>
        <p:txBody>
          <a:bodyPr vert="horz" lIns="91440" tIns="45720" rIns="91440" bIns="45720" rtlCol="0" anchor="t">
            <a:normAutofit fontScale="55000" lnSpcReduction="20000"/>
          </a:bodyPr>
          <a:lstStyle/>
          <a:p>
            <a:pPr marL="0" indent="0">
              <a:buNone/>
            </a:pPr>
            <a:r>
              <a:rPr lang="en-US" sz="2200"/>
              <a:t>Remarks that are not encouraging in nature at the bedside</a:t>
            </a:r>
          </a:p>
          <a:p>
            <a:pPr lvl="1"/>
            <a:r>
              <a:rPr lang="en-US" sz="2200"/>
              <a:t>Using familial language regarding the baby</a:t>
            </a:r>
          </a:p>
          <a:p>
            <a:pPr lvl="2"/>
            <a:r>
              <a:rPr lang="en-US" sz="2200"/>
              <a:t>“my baby”  - You WILL spend more time with the baby than their mother during the NICU stay – moms DO NOT need a reminder of this</a:t>
            </a:r>
          </a:p>
          <a:p>
            <a:pPr lvl="2"/>
            <a:r>
              <a:rPr lang="en-US" sz="2200"/>
              <a:t>A mother’s identity as provider, protector, and comforter of the baby needs to be protected  at all cost</a:t>
            </a:r>
          </a:p>
          <a:p>
            <a:pPr lvl="3"/>
            <a:r>
              <a:rPr lang="en-US" sz="2200"/>
              <a:t>Mothers who feel as if they are not  the most important relationship in their baby’s life (even just for this season) may begin to unconsciously believe they are not needed or at worst that they are not welcome to be a caregiver in the NICU.  </a:t>
            </a:r>
          </a:p>
          <a:p>
            <a:pPr lvl="3"/>
            <a:r>
              <a:rPr lang="en-US" sz="2200"/>
              <a:t>We have treated multiple mothers who have stated that they decreased their visits because of this dynamic</a:t>
            </a:r>
          </a:p>
          <a:p>
            <a:pPr lvl="3"/>
            <a:r>
              <a:rPr lang="en-US" sz="2200">
                <a:highlight>
                  <a:srgbClr val="FFFF00"/>
                </a:highlight>
              </a:rPr>
              <a:t>A better alternative – “I will care for your baby </a:t>
            </a:r>
            <a:r>
              <a:rPr lang="en-US" sz="2200" b="1">
                <a:highlight>
                  <a:srgbClr val="FFFF00"/>
                </a:highlight>
              </a:rPr>
              <a:t>like my own</a:t>
            </a:r>
            <a:r>
              <a:rPr lang="en-US" sz="2200">
                <a:highlight>
                  <a:srgbClr val="FFFF00"/>
                </a:highlight>
              </a:rPr>
              <a:t>” -  implies that you care a great deal;, but are not trying to take her place</a:t>
            </a:r>
          </a:p>
          <a:p>
            <a:pPr marL="1371600" lvl="3" indent="0">
              <a:buNone/>
            </a:pPr>
            <a:endParaRPr lang="en-US" sz="2200"/>
          </a:p>
          <a:p>
            <a:pPr lvl="1"/>
            <a:r>
              <a:rPr lang="en-US" sz="2200"/>
              <a:t>Sarcasm / humor</a:t>
            </a:r>
          </a:p>
          <a:p>
            <a:pPr lvl="2"/>
            <a:r>
              <a:rPr lang="en-US" sz="2200"/>
              <a:t>Sarcasm/ humor can feel like a natural way to build rapport, but we cannot know how a scared parent will interpret our attempt to lighten the mood (even if they are a family, you have had a lot of interaction with), opt for kind and gentle questions to open a conversation. </a:t>
            </a:r>
          </a:p>
          <a:p>
            <a:pPr lvl="2"/>
            <a:r>
              <a:rPr lang="en-US" sz="2200"/>
              <a:t>Joking about a baby’s “bad” behavior if they have been doing poorly</a:t>
            </a:r>
          </a:p>
          <a:p>
            <a:pPr marL="914400" lvl="2" indent="0">
              <a:buNone/>
            </a:pPr>
            <a:endParaRPr lang="en-US" sz="2200"/>
          </a:p>
          <a:p>
            <a:pPr lvl="1"/>
            <a:r>
              <a:rPr lang="en-US" sz="2200"/>
              <a:t>Nicknames </a:t>
            </a:r>
          </a:p>
          <a:p>
            <a:pPr lvl="2"/>
            <a:r>
              <a:rPr lang="en-US" sz="2200"/>
              <a:t>Nicknames imply ownership/ familiarity – parents don’t want to be reminded that their baby has been here so long that they warrant their own distinctive title even if it is “cute”</a:t>
            </a:r>
          </a:p>
          <a:p>
            <a:pPr lvl="2"/>
            <a:r>
              <a:rPr lang="en-US" sz="2200"/>
              <a:t>Nicknames that include the baby’s diagnosis / symptoms reduces the baby to a burden in the eyes of the parent</a:t>
            </a:r>
          </a:p>
          <a:p>
            <a:pPr marL="914400" lvl="2" indent="0">
              <a:buNone/>
            </a:pPr>
            <a:endParaRPr lang="en-US" sz="2200"/>
          </a:p>
          <a:p>
            <a:pPr lvl="1"/>
            <a:r>
              <a:rPr lang="en-US" sz="2200"/>
              <a:t>Insensitively correcting mistakes</a:t>
            </a:r>
          </a:p>
          <a:p>
            <a:pPr lvl="2"/>
            <a:r>
              <a:rPr lang="en-US" sz="2200" dirty="0"/>
              <a:t>If a parent does something incorrectly, teach them the correct way gently without shame even if its not the first time (again, trauma impairs memory)</a:t>
            </a:r>
          </a:p>
          <a:p>
            <a:endParaRPr lang="en-US"/>
          </a:p>
        </p:txBody>
      </p:sp>
    </p:spTree>
    <p:extLst>
      <p:ext uri="{BB962C8B-B14F-4D97-AF65-F5344CB8AC3E}">
        <p14:creationId xmlns:p14="http://schemas.microsoft.com/office/powerpoint/2010/main" val="16026909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781D3-602C-D879-16BF-CD1E4BF29D5F}"/>
              </a:ext>
            </a:extLst>
          </p:cNvPr>
          <p:cNvSpPr>
            <a:spLocks noGrp="1"/>
          </p:cNvSpPr>
          <p:nvPr>
            <p:ph type="title"/>
          </p:nvPr>
        </p:nvSpPr>
        <p:spPr/>
        <p:txBody>
          <a:bodyPr>
            <a:normAutofit fontScale="90000"/>
          </a:bodyPr>
          <a:lstStyle/>
          <a:p>
            <a:pPr algn="ctr"/>
            <a:r>
              <a:rPr lang="en-US"/>
              <a:t>How do we provide quality care with our communication?</a:t>
            </a:r>
          </a:p>
        </p:txBody>
      </p:sp>
      <p:sp>
        <p:nvSpPr>
          <p:cNvPr id="3" name="Content Placeholder 2">
            <a:extLst>
              <a:ext uri="{FF2B5EF4-FFF2-40B4-BE49-F238E27FC236}">
                <a16:creationId xmlns:a16="http://schemas.microsoft.com/office/drawing/2014/main" id="{1DA9417F-A4D4-903F-6804-9B4E3E5525AF}"/>
              </a:ext>
            </a:extLst>
          </p:cNvPr>
          <p:cNvSpPr>
            <a:spLocks noGrp="1"/>
          </p:cNvSpPr>
          <p:nvPr>
            <p:ph idx="1"/>
          </p:nvPr>
        </p:nvSpPr>
        <p:spPr>
          <a:xfrm>
            <a:off x="838200" y="2014194"/>
            <a:ext cx="10515600" cy="4478681"/>
          </a:xfrm>
        </p:spPr>
        <p:txBody>
          <a:bodyPr>
            <a:normAutofit/>
          </a:bodyPr>
          <a:lstStyle/>
          <a:p>
            <a:pPr marL="0" indent="0" algn="ctr">
              <a:buNone/>
            </a:pPr>
            <a:r>
              <a:rPr lang="en-US" sz="1600" b="0" i="0" u="none" strike="noStrike" baseline="0"/>
              <a:t>“Parents most valued consistent, clear information, receiving emotional support, and practical guidance and encouragement in caring for their baby.”</a:t>
            </a:r>
            <a:endParaRPr lang="en-US" sz="1600"/>
          </a:p>
          <a:p>
            <a:endParaRPr lang="en-US" sz="1600"/>
          </a:p>
          <a:p>
            <a:r>
              <a:rPr lang="en-US" sz="1600"/>
              <a:t>Ask questions</a:t>
            </a:r>
          </a:p>
          <a:p>
            <a:pPr lvl="1"/>
            <a:r>
              <a:rPr lang="en-US"/>
              <a:t> Hello, We haven't met before I’m (name). What is your name, mom?</a:t>
            </a:r>
          </a:p>
          <a:p>
            <a:pPr lvl="1"/>
            <a:r>
              <a:rPr lang="en-US"/>
              <a:t>“Hey  (name), would you be comfortable changing the baby’s diaper before her feed.”</a:t>
            </a:r>
          </a:p>
          <a:p>
            <a:pPr lvl="1"/>
            <a:r>
              <a:rPr lang="en-US"/>
              <a:t>“Hey (name), Have you had a chance to hold baby today?”</a:t>
            </a:r>
          </a:p>
          <a:p>
            <a:pPr lvl="1"/>
            <a:r>
              <a:rPr lang="en-US"/>
              <a:t>“Hey (name), Have you had a break today? Would you like to run get some coffee before the next care?”</a:t>
            </a:r>
          </a:p>
          <a:p>
            <a:pPr lvl="1"/>
            <a:endParaRPr lang="en-US"/>
          </a:p>
          <a:p>
            <a:pPr marL="228600" lvl="1">
              <a:spcBef>
                <a:spcPts val="1000"/>
              </a:spcBef>
            </a:pPr>
            <a:r>
              <a:rPr lang="en-US"/>
              <a:t>Think about the metaphors and teaching strategies you employ</a:t>
            </a:r>
          </a:p>
          <a:p>
            <a:pPr lvl="2"/>
            <a:r>
              <a:rPr lang="en-US" sz="1600"/>
              <a:t>Will it cause shame?</a:t>
            </a:r>
          </a:p>
          <a:p>
            <a:pPr lvl="2"/>
            <a:r>
              <a:rPr lang="en-US" sz="1600"/>
              <a:t>Is it clarifying or could it be confusing to a tired, overwhelmed mom?</a:t>
            </a:r>
          </a:p>
          <a:p>
            <a:pPr lvl="3"/>
            <a:r>
              <a:rPr lang="en-US" sz="1600"/>
              <a:t>Clear, simple instructions are easiest to remember and follow.</a:t>
            </a:r>
          </a:p>
        </p:txBody>
      </p:sp>
    </p:spTree>
    <p:extLst>
      <p:ext uri="{BB962C8B-B14F-4D97-AF65-F5344CB8AC3E}">
        <p14:creationId xmlns:p14="http://schemas.microsoft.com/office/powerpoint/2010/main" val="3394462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6362AD-216C-E2B9-BB82-CC5BE038C858}"/>
              </a:ext>
            </a:extLst>
          </p:cNvPr>
          <p:cNvSpPr>
            <a:spLocks noGrp="1"/>
          </p:cNvSpPr>
          <p:nvPr>
            <p:ph type="title"/>
          </p:nvPr>
        </p:nvSpPr>
        <p:spPr/>
        <p:txBody>
          <a:bodyPr>
            <a:normAutofit fontScale="90000"/>
          </a:bodyPr>
          <a:lstStyle/>
          <a:p>
            <a:pPr algn="ctr"/>
            <a:r>
              <a:rPr lang="en-US"/>
              <a:t>How do we provide quality care with our communication?</a:t>
            </a:r>
          </a:p>
        </p:txBody>
      </p:sp>
      <p:sp>
        <p:nvSpPr>
          <p:cNvPr id="3" name="Content Placeholder 2">
            <a:extLst>
              <a:ext uri="{FF2B5EF4-FFF2-40B4-BE49-F238E27FC236}">
                <a16:creationId xmlns:a16="http://schemas.microsoft.com/office/drawing/2014/main" id="{13254583-32F2-D9F6-726F-EF678BE66DC9}"/>
              </a:ext>
            </a:extLst>
          </p:cNvPr>
          <p:cNvSpPr>
            <a:spLocks noGrp="1"/>
          </p:cNvSpPr>
          <p:nvPr>
            <p:ph idx="1"/>
          </p:nvPr>
        </p:nvSpPr>
        <p:spPr>
          <a:xfrm>
            <a:off x="838200" y="1825625"/>
            <a:ext cx="10515600" cy="4667250"/>
          </a:xfrm>
        </p:spPr>
        <p:txBody>
          <a:bodyPr>
            <a:normAutofit/>
          </a:bodyPr>
          <a:lstStyle/>
          <a:p>
            <a:r>
              <a:rPr lang="en-US" sz="1400"/>
              <a:t>Narrate care instructions if the parent isn’t participating in the care time. </a:t>
            </a:r>
          </a:p>
          <a:p>
            <a:pPr lvl="1"/>
            <a:r>
              <a:rPr lang="en-US" sz="1000"/>
              <a:t>If a mother does not want to take over or participate, don’t assume it is because she isn’t interested – assume it is because she is overwhelmed or uncomfortable with her ability to correctly perform</a:t>
            </a:r>
          </a:p>
          <a:p>
            <a:r>
              <a:rPr lang="en-US" sz="1400"/>
              <a:t>Take the opportunity to talk through your care steps as you complete them in order to build confidence</a:t>
            </a:r>
          </a:p>
          <a:p>
            <a:r>
              <a:rPr lang="en-US" sz="1400"/>
              <a:t>Ask questions gently</a:t>
            </a:r>
          </a:p>
          <a:p>
            <a:pPr lvl="2"/>
            <a:r>
              <a:rPr lang="en-US" sz="1200"/>
              <a:t>“Has anyone showed you how to change her diaper yet (pick her up, feed her, etc.)?”</a:t>
            </a:r>
          </a:p>
          <a:p>
            <a:pPr lvl="2"/>
            <a:r>
              <a:rPr lang="en-US" sz="1200"/>
              <a:t>“Would you want to watch me this time so you can see how to move her legs with the wires attached?”</a:t>
            </a:r>
          </a:p>
          <a:p>
            <a:pPr marL="228600" lvl="2">
              <a:spcBef>
                <a:spcPts val="1000"/>
              </a:spcBef>
            </a:pPr>
            <a:r>
              <a:rPr lang="en-US"/>
              <a:t>Validate her fears  - this is something you do every day; this is not routine for our families.</a:t>
            </a:r>
          </a:p>
          <a:p>
            <a:pPr lvl="1"/>
            <a:r>
              <a:rPr lang="en-US" sz="1200"/>
              <a:t>“The beeping is a lot to have to hear, here is how you can silence it.”</a:t>
            </a:r>
          </a:p>
          <a:p>
            <a:pPr lvl="1"/>
            <a:r>
              <a:rPr lang="en-US" sz="1200"/>
              <a:t>“It is intimidating the first time you feed a preemie baby, you’ve got this!”</a:t>
            </a:r>
          </a:p>
          <a:p>
            <a:pPr lvl="1"/>
            <a:r>
              <a:rPr lang="en-US" sz="1200"/>
              <a:t>“I know the possibility of a vent sounds scary; do you have any questions about what that means?” </a:t>
            </a:r>
          </a:p>
          <a:p>
            <a:pPr lvl="1"/>
            <a:r>
              <a:rPr lang="en-US" sz="1200"/>
              <a:t>“I know he looks fragile; he is tougher than he seems.”</a:t>
            </a:r>
          </a:p>
          <a:p>
            <a:pPr marL="228600" lvl="2">
              <a:spcBef>
                <a:spcPts val="1000"/>
              </a:spcBef>
            </a:pPr>
            <a:r>
              <a:rPr lang="en-US"/>
              <a:t>Gently continue offering opportunities to be involved without pushing – slow and steady involvement builds confidence</a:t>
            </a:r>
          </a:p>
          <a:p>
            <a:pPr lvl="2"/>
            <a:r>
              <a:rPr lang="en-US" sz="1200"/>
              <a:t>“Are you ready to try changing him this time or would you like to watch me again?”</a:t>
            </a:r>
          </a:p>
          <a:p>
            <a:pPr lvl="2"/>
            <a:r>
              <a:rPr lang="en-US" sz="1200"/>
              <a:t>“Would you like to hold her legs as I change the diaper this time?”</a:t>
            </a:r>
          </a:p>
          <a:p>
            <a:pPr lvl="2"/>
            <a:r>
              <a:rPr lang="en-US" sz="1200"/>
              <a:t>“Would you mind helping me put the paste on her bottom while I hold her legs?”</a:t>
            </a:r>
          </a:p>
        </p:txBody>
      </p:sp>
    </p:spTree>
    <p:extLst>
      <p:ext uri="{BB962C8B-B14F-4D97-AF65-F5344CB8AC3E}">
        <p14:creationId xmlns:p14="http://schemas.microsoft.com/office/powerpoint/2010/main" val="195237169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TM03457510[[fn=Savon]]</Template>
  <TotalTime>0</TotalTime>
  <Words>2226</Words>
  <Application>Microsoft Office PowerPoint</Application>
  <PresentationFormat>Widescreen</PresentationFormat>
  <Paragraphs>147</Paragraphs>
  <Slides>10</Slides>
  <Notes>7</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Savon</vt:lpstr>
      <vt:lpstr>Mitigating Trauma in the NICU</vt:lpstr>
      <vt:lpstr>Quotes from Former NICU Moms</vt:lpstr>
      <vt:lpstr>Trauma</vt:lpstr>
      <vt:lpstr>The Brain’s Reaction to Trauma</vt:lpstr>
      <vt:lpstr>Why is this important? </vt:lpstr>
      <vt:lpstr>How do we cause additional trauma?</vt:lpstr>
      <vt:lpstr>How do we cause additional trauma?</vt:lpstr>
      <vt:lpstr>How do we provide quality care with our communication?</vt:lpstr>
      <vt:lpstr>How do we provide quality care with our communication?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Consistent Communication with families</dc:title>
  <dc:creator>Dunn, Sarah K</dc:creator>
  <cp:lastModifiedBy>Pepper, Kara B</cp:lastModifiedBy>
  <cp:revision>13</cp:revision>
  <dcterms:created xsi:type="dcterms:W3CDTF">2022-08-25T19:27:26Z</dcterms:created>
  <dcterms:modified xsi:type="dcterms:W3CDTF">2026-06-30T18:14:56Z</dcterms:modified>
</cp:coreProperties>
</file>